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81" r:id="rId3"/>
    <p:sldId id="275" r:id="rId4"/>
    <p:sldId id="277" r:id="rId5"/>
    <p:sldId id="278" r:id="rId6"/>
    <p:sldId id="279" r:id="rId7"/>
    <p:sldId id="280" r:id="rId8"/>
    <p:sldId id="267" r:id="rId9"/>
    <p:sldId id="256" r:id="rId10"/>
    <p:sldId id="264"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lstStyle/>
          <a:p>
            <a:r>
              <a:rPr lang="ar-IQ" dirty="0" smtClean="0"/>
              <a:t>انواع الخطط الهجومية </a:t>
            </a:r>
            <a:endParaRPr lang="en-GB" dirty="0"/>
          </a:p>
        </p:txBody>
      </p:sp>
      <p:pic>
        <p:nvPicPr>
          <p:cNvPr id="4" name="Picture 30" descr="العلم الجديد"/>
          <p:cNvPicPr>
            <a:picLocks noChangeAspect="1" noChangeArrowheads="1" noCrop="1"/>
          </p:cNvPicPr>
          <p:nvPr/>
        </p:nvPicPr>
        <p:blipFill>
          <a:blip r:embed="rId2" cstate="print"/>
          <a:srcRect/>
          <a:stretch>
            <a:fillRect/>
          </a:stretch>
        </p:blipFill>
        <p:spPr bwMode="auto">
          <a:xfrm>
            <a:off x="457200" y="609600"/>
            <a:ext cx="2209800" cy="1600200"/>
          </a:xfrm>
          <a:prstGeom prst="rect">
            <a:avLst/>
          </a:prstGeom>
          <a:noFill/>
        </p:spPr>
      </p:pic>
      <p:sp>
        <p:nvSpPr>
          <p:cNvPr id="5" name="Subtitle 2"/>
          <p:cNvSpPr txBox="1">
            <a:spLocks/>
          </p:cNvSpPr>
          <p:nvPr/>
        </p:nvSpPr>
        <p:spPr>
          <a:xfrm>
            <a:off x="2286000" y="5029200"/>
            <a:ext cx="4343400" cy="129540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ar-IQ" sz="5400" b="0" i="0" u="none" strike="noStrike" kern="1200" cap="none" spc="0" normalizeH="0" baseline="0" noProof="0" dirty="0" smtClean="0">
                <a:ln>
                  <a:noFill/>
                </a:ln>
                <a:solidFill>
                  <a:schemeClr val="tx1"/>
                </a:solidFill>
                <a:effectLst/>
                <a:uLnTx/>
                <a:uFillTx/>
                <a:latin typeface="+mn-lt"/>
                <a:ea typeface="+mn-ea"/>
                <a:cs typeface="+mn-cs"/>
              </a:rPr>
              <a:t>مدرس المادة</a:t>
            </a:r>
            <a:endParaRPr kumimoji="0" lang="ar-IQ" sz="5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ar-IQ" sz="5400" b="0" i="0" u="none" strike="noStrike" kern="1200" cap="none" spc="0" normalizeH="0" baseline="0" noProof="0" smtClean="0">
                <a:ln>
                  <a:noFill/>
                </a:ln>
                <a:solidFill>
                  <a:schemeClr val="tx1"/>
                </a:solidFill>
                <a:effectLst/>
                <a:uLnTx/>
                <a:uFillTx/>
                <a:latin typeface="+mn-lt"/>
                <a:ea typeface="+mn-ea"/>
                <a:cs typeface="+mn-cs"/>
              </a:rPr>
              <a:t>محمد رحيم فعيل</a:t>
            </a:r>
            <a:endParaRPr kumimoji="0" lang="en-GB" sz="5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3733800" y="304800"/>
            <a:ext cx="51816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2800" b="0" i="0" u="none" strike="noStrike" kern="1200" cap="none" spc="0" normalizeH="0" baseline="0" noProof="0" dirty="0" smtClean="0">
                <a:ln>
                  <a:noFill/>
                </a:ln>
                <a:solidFill>
                  <a:schemeClr val="tx1"/>
                </a:solidFill>
                <a:effectLst/>
                <a:uLnTx/>
                <a:uFillTx/>
                <a:latin typeface="+mj-lt"/>
                <a:ea typeface="+mj-ea"/>
                <a:cs typeface="+mj-cs"/>
              </a:rPr>
              <a:t>وزارة التعليم العالي والبحث العلمي</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جامعة البصرة </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كلية التربية البدنية وعلوم الرياضة</a:t>
            </a:r>
            <a:br>
              <a:rPr kumimoji="0" lang="ar-IQ" sz="2800" b="0" i="0" u="none" strike="noStrike" kern="1200" cap="none" spc="0" normalizeH="0" baseline="0" noProof="0" dirty="0" smtClean="0">
                <a:ln>
                  <a:noFill/>
                </a:ln>
                <a:solidFill>
                  <a:schemeClr val="tx1"/>
                </a:solidFill>
                <a:effectLst/>
                <a:uLnTx/>
                <a:uFillTx/>
                <a:latin typeface="+mj-lt"/>
                <a:ea typeface="+mj-ea"/>
                <a:cs typeface="+mj-cs"/>
              </a:rPr>
            </a:br>
            <a:r>
              <a:rPr kumimoji="0" lang="ar-IQ" sz="2800" b="0" i="0" u="none" strike="noStrike" kern="1200" cap="none" spc="0" normalizeH="0" baseline="0" noProof="0" dirty="0" smtClean="0">
                <a:ln>
                  <a:noFill/>
                </a:ln>
                <a:solidFill>
                  <a:schemeClr val="tx1"/>
                </a:solidFill>
                <a:effectLst/>
                <a:uLnTx/>
                <a:uFillTx/>
                <a:latin typeface="+mj-lt"/>
                <a:ea typeface="+mj-ea"/>
                <a:cs typeface="+mj-cs"/>
              </a:rPr>
              <a:t>فرع العلوم النظرية</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4" descr="volservtenn"/>
          <p:cNvPicPr>
            <a:picLocks noChangeAspect="1" noChangeArrowheads="1" noCrop="1"/>
          </p:cNvPicPr>
          <p:nvPr/>
        </p:nvPicPr>
        <p:blipFill>
          <a:blip r:embed="rId3" cstate="print"/>
          <a:srcRect/>
          <a:stretch>
            <a:fillRect/>
          </a:stretch>
        </p:blipFill>
        <p:spPr bwMode="auto">
          <a:xfrm>
            <a:off x="381000" y="3200400"/>
            <a:ext cx="1428750" cy="2286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08041"/>
          </a:xfrm>
          <a:prstGeom prst="rect">
            <a:avLst/>
          </a:prstGeom>
        </p:spPr>
        <p:txBody>
          <a:bodyPr wrap="square">
            <a:spAutoFit/>
          </a:bodyPr>
          <a:lstStyle/>
          <a:p>
            <a:pPr algn="r" rtl="1"/>
            <a:r>
              <a:rPr lang="ar-IQ" sz="3600" dirty="0" smtClean="0">
                <a:solidFill>
                  <a:srgbClr val="FF0000"/>
                </a:solidFill>
              </a:rPr>
              <a:t>هناك بعض النقاط التكتيكية المهمة التي يجب ملاحظتها </a:t>
            </a:r>
            <a:r>
              <a:rPr lang="ar-IQ" sz="3600" dirty="0" smtClean="0"/>
              <a:t>:</a:t>
            </a:r>
          </a:p>
          <a:p>
            <a:pPr algn="r" rtl="1"/>
            <a:r>
              <a:rPr lang="ar-IQ" sz="3200" dirty="0" smtClean="0"/>
              <a:t>1- ان يقوم اللاعب المعد بتنبيه اللاعب المهاجم الذي سوف تعد له الكرة وذلك بمناداته باسمه او اي اشارة اخرى يتفق عليها الاثنان مسبقا .</a:t>
            </a:r>
          </a:p>
          <a:p>
            <a:pPr algn="r" rtl="1"/>
            <a:r>
              <a:rPr lang="ar-IQ" sz="3200" dirty="0" smtClean="0"/>
              <a:t>2- لايحاول المهاجم القفزفورا لاداء الهجوم قبل ان يعرف بصورة لاتقبل الشك ان الاعداد كان جيدا لانة بعكسه سوف تكون عملية الهجوم غير مجدية وغير فعالة وبالتالي يؤدي ذلك الى اعداد الكرة مرة اخرى .</a:t>
            </a:r>
          </a:p>
          <a:p>
            <a:pPr algn="r" rtl="1"/>
            <a:r>
              <a:rPr lang="ar-IQ" sz="3200" dirty="0" smtClean="0"/>
              <a:t>3- يستطيع اللاعب المهاجم القيام بعملية الضرب الساحق بدون مراقبة الخصم مسبقا شرط في حالة مجئ الاعداد بشكل جيد اضافة الى اخذة الركظة التقربية بشكل ملائم . </a:t>
            </a:r>
          </a:p>
          <a:p>
            <a:pPr algn="r" rtl="1"/>
            <a:r>
              <a:rPr lang="ar-IQ" sz="3200" dirty="0" smtClean="0"/>
              <a:t>4- عدم اعداد الكرة الى اللاعب القريب من الشبكة لانة لايستطيع اداء الهجوم لعدم استطاعتة اخذ الركضة التقربية .</a:t>
            </a:r>
            <a:endParaRPr lang="en-GB"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17196"/>
          </a:xfrm>
          <a:prstGeom prst="rect">
            <a:avLst/>
          </a:prstGeom>
        </p:spPr>
        <p:txBody>
          <a:bodyPr wrap="square">
            <a:spAutoFit/>
          </a:bodyPr>
          <a:lstStyle/>
          <a:p>
            <a:pPr algn="r" rtl="1"/>
            <a:r>
              <a:rPr lang="ar-IQ" sz="3600" dirty="0" smtClean="0">
                <a:solidFill>
                  <a:srgbClr val="FF0000"/>
                </a:solidFill>
              </a:rPr>
              <a:t>عملية الهجوم من التمريرة الثانية من المنطقة الخلفية :</a:t>
            </a:r>
          </a:p>
          <a:p>
            <a:pPr algn="r" rtl="1"/>
            <a:r>
              <a:rPr lang="ar-IQ" sz="3600" dirty="0" smtClean="0"/>
              <a:t> </a:t>
            </a:r>
            <a:r>
              <a:rPr lang="ar-IQ" sz="3200" dirty="0" smtClean="0"/>
              <a:t>- وهي تمرير الكرة القطرية العالية من المنطقة الخلفية بعد ان لمسها احد اللاعبين (عدا لمس حائط الصد فهي تعتبر لمسة اضافية ) . تستعمل  عندما </a:t>
            </a:r>
          </a:p>
          <a:p>
            <a:pPr algn="r" rtl="1"/>
            <a:r>
              <a:rPr lang="ar-IQ" sz="3200" dirty="0" smtClean="0"/>
              <a:t>1- عندما لايكون استقبال الكرة عند الارسال جيد ولاتصل الكرة الى المنطقة الامامية حيث يوجد المعد .</a:t>
            </a:r>
          </a:p>
          <a:p>
            <a:pPr algn="r" rtl="1"/>
            <a:r>
              <a:rPr lang="ar-IQ" sz="3200" dirty="0" smtClean="0"/>
              <a:t>2- عندما لايستطيع لاعبو جدار الصد من الدفاع عن الكرة بشكل جيد وانما ترتطم به مما يؤدي الى تقليل سرعتها وتحليقها بعيدا الى الساحة الخلفية .</a:t>
            </a:r>
          </a:p>
          <a:p>
            <a:pPr algn="r" rtl="1"/>
            <a:r>
              <a:rPr lang="ar-IQ" sz="3200" dirty="0" smtClean="0"/>
              <a:t>3- في حالة الدفاع عن الملعب وعندما تتميز الكرة بالسرعة العالية لايكون هم اللاعب ايصالها الى المعد بدقة عالية ولكن همه الوحيد هو انقاذ الكرة من الارتطام بالارض فتذهب الكرة لا على التعيين بعيد الى المنطقة الخلفية حيث يجب اعدادها من فوق الراس الى </a:t>
            </a:r>
            <a:r>
              <a:rPr lang="ar-IQ" sz="3200" smtClean="0"/>
              <a:t>الامام عاليا.</a:t>
            </a: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81000" y="228599"/>
            <a:ext cx="8001000" cy="620897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0"/>
            <a:ext cx="8686800" cy="3733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ما هي انواع الخطط الهجومية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1- عملية الهجوم بواسطة اللاعب الامامي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2- عملية الهجوم بواسطة اللاعب العداء.</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 3- عملية الهجوم من التمريرة الاولى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4800" dirty="0" smtClean="0">
                <a:latin typeface="+mj-lt"/>
                <a:ea typeface="+mj-ea"/>
                <a:cs typeface="+mj-cs"/>
              </a:rPr>
              <a:t>4- عملية الهجوم من التمريرة الثانية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ar-IQ" sz="4800" dirty="0" smtClean="0">
              <a:latin typeface="+mj-lt"/>
              <a:ea typeface="+mj-ea"/>
              <a:cs typeface="+mj-cs"/>
            </a:endParaRPr>
          </a:p>
        </p:txBody>
      </p:sp>
      <p:pic>
        <p:nvPicPr>
          <p:cNvPr id="3" name="Picture 5" descr="volservhautani"/>
          <p:cNvPicPr>
            <a:picLocks noChangeAspect="1" noChangeArrowheads="1" noCrop="1"/>
          </p:cNvPicPr>
          <p:nvPr/>
        </p:nvPicPr>
        <p:blipFill>
          <a:blip r:embed="rId2" cstate="print"/>
          <a:srcRect/>
          <a:stretch>
            <a:fillRect/>
          </a:stretch>
        </p:blipFill>
        <p:spPr bwMode="auto">
          <a:xfrm>
            <a:off x="0" y="5197475"/>
            <a:ext cx="4865687" cy="15843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371600"/>
            <a:ext cx="8686800" cy="495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1- يكون الاعداد من مركز 2 او 3 او 4</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smtClean="0">
                <a:ln>
                  <a:noFill/>
                </a:ln>
                <a:solidFill>
                  <a:schemeClr val="tx1"/>
                </a:solidFill>
                <a:effectLst/>
                <a:uLnTx/>
                <a:uFillTx/>
                <a:latin typeface="+mj-lt"/>
                <a:ea typeface="+mj-ea"/>
                <a:cs typeface="+mj-cs"/>
              </a:rPr>
              <a:t>2- عندما يكون الاعداد</a:t>
            </a:r>
            <a:r>
              <a:rPr kumimoji="0" lang="ar-IQ" sz="3200" b="0" i="0" u="none" strike="noStrike" kern="1200" cap="none" spc="0" normalizeH="0" noProof="0" dirty="0" smtClean="0">
                <a:ln>
                  <a:noFill/>
                </a:ln>
                <a:solidFill>
                  <a:schemeClr val="tx1"/>
                </a:solidFill>
                <a:effectLst/>
                <a:uLnTx/>
                <a:uFillTx/>
                <a:latin typeface="+mj-lt"/>
                <a:ea typeface="+mj-ea"/>
                <a:cs typeface="+mj-cs"/>
              </a:rPr>
              <a:t> من مركز 3 يكون سهل ولد</a:t>
            </a:r>
            <a:r>
              <a:rPr lang="ar-IQ" sz="3200" dirty="0" smtClean="0">
                <a:latin typeface="+mj-lt"/>
                <a:ea typeface="+mj-ea"/>
                <a:cs typeface="+mj-cs"/>
              </a:rPr>
              <a:t>ى</a:t>
            </a:r>
            <a:r>
              <a:rPr kumimoji="0" lang="ar-IQ" sz="3200" b="0" i="0" u="none" strike="noStrike" kern="1200" cap="none" spc="0" normalizeH="0" noProof="0" dirty="0" smtClean="0">
                <a:ln>
                  <a:noFill/>
                </a:ln>
                <a:solidFill>
                  <a:schemeClr val="tx1"/>
                </a:solidFill>
                <a:effectLst/>
                <a:uLnTx/>
                <a:uFillTx/>
                <a:latin typeface="+mj-lt"/>
                <a:ea typeface="+mj-ea"/>
                <a:cs typeface="+mj-cs"/>
              </a:rPr>
              <a:t> اللاعب المعد مهاجمين 2 بالخط الامامي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baseline="0" dirty="0" smtClean="0">
                <a:latin typeface="+mj-lt"/>
                <a:ea typeface="+mj-ea"/>
                <a:cs typeface="+mj-cs"/>
              </a:rPr>
              <a:t>3-</a:t>
            </a:r>
            <a:r>
              <a:rPr lang="ar-IQ" sz="3200" dirty="0" smtClean="0">
                <a:latin typeface="+mj-lt"/>
                <a:ea typeface="+mj-ea"/>
                <a:cs typeface="+mj-cs"/>
              </a:rPr>
              <a:t> عدم حدوث سوء فهم وكذلك يمكن الاعداد من مركز رقم 2.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4- يمكن الاعداد من مركز رقم 4 ويكون للاعب المهاجم الايسر وهو صعب لبقية اللاعبين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228600" y="228600"/>
            <a:ext cx="86868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اولا: عملية الهجوم بواسطة اللاعب </a:t>
            </a:r>
            <a:r>
              <a:rPr lang="ar-IQ" sz="3600" smtClean="0">
                <a:latin typeface="+mj-lt"/>
                <a:ea typeface="+mj-ea"/>
                <a:cs typeface="+mj-cs"/>
              </a:rPr>
              <a:t>الامامي  </a:t>
            </a:r>
            <a:endParaRPr lang="ar-IQ" sz="3600" dirty="0" smtClean="0">
              <a:latin typeface="+mj-lt"/>
              <a:ea typeface="+mj-ea"/>
              <a:cs typeface="+mj-cs"/>
            </a:endParaRPr>
          </a:p>
        </p:txBody>
      </p:sp>
      <p:pic>
        <p:nvPicPr>
          <p:cNvPr id="4" name="Picture 6" descr="BOOK027"/>
          <p:cNvPicPr>
            <a:picLocks noChangeAspect="1" noChangeArrowheads="1"/>
          </p:cNvPicPr>
          <p:nvPr/>
        </p:nvPicPr>
        <p:blipFill>
          <a:blip r:embed="rId2" cstate="print"/>
          <a:srcRect/>
          <a:stretch>
            <a:fillRect/>
          </a:stretch>
        </p:blipFill>
        <p:spPr bwMode="auto">
          <a:xfrm>
            <a:off x="381000" y="228600"/>
            <a:ext cx="812800" cy="72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057400"/>
            <a:ext cx="8686800" cy="3200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3200" dirty="0" smtClean="0">
                <a:latin typeface="+mj-lt"/>
                <a:ea typeface="+mj-ea"/>
                <a:cs typeface="+mj-cs"/>
              </a:rPr>
              <a:t>1- استقبال الارسال الجيد وتوصيل الكرة بسهولة الى اللاعب المعد من حيث سرعة الكرة وارتفاعها المناسب  ومكان استلامها المناسب من قبل اللاعب المعد.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3200" b="0" i="0" u="none" strike="noStrike" kern="1200" cap="none" spc="0" normalizeH="0" baseline="0" noProof="0" dirty="0" smtClean="0">
                <a:ln>
                  <a:noFill/>
                </a:ln>
                <a:solidFill>
                  <a:schemeClr val="tx1"/>
                </a:solidFill>
                <a:effectLst/>
                <a:uLnTx/>
                <a:uFillTx/>
                <a:latin typeface="+mj-lt"/>
                <a:ea typeface="+mj-ea"/>
                <a:cs typeface="+mj-cs"/>
              </a:rPr>
              <a:t>2- تميز اللاعب المعد بمهارات ومرونة في الحركة وذكاء في عملية الاعداد باتجاهات وارتفاعات</a:t>
            </a:r>
            <a:r>
              <a:rPr kumimoji="0" lang="ar-IQ" sz="3200" b="0" i="0" u="none" strike="noStrike" kern="1200" cap="none" spc="0" normalizeH="0" noProof="0" dirty="0" smtClean="0">
                <a:ln>
                  <a:noFill/>
                </a:ln>
                <a:solidFill>
                  <a:schemeClr val="tx1"/>
                </a:solidFill>
                <a:effectLst/>
                <a:uLnTx/>
                <a:uFillTx/>
                <a:latin typeface="+mj-lt"/>
                <a:ea typeface="+mj-ea"/>
                <a:cs typeface="+mj-cs"/>
              </a:rPr>
              <a:t> مختلفة ومباغتة لجدار الصد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1905000" y="228600"/>
            <a:ext cx="49530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عوامل نجاح عملية الهجوم </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4" descr="vollyball"/>
          <p:cNvPicPr>
            <a:picLocks noChangeAspect="1" noChangeArrowheads="1"/>
          </p:cNvPicPr>
          <p:nvPr/>
        </p:nvPicPr>
        <p:blipFill>
          <a:blip r:embed="rId2" cstate="print"/>
          <a:srcRect/>
          <a:stretch>
            <a:fillRect/>
          </a:stretch>
        </p:blipFill>
        <p:spPr bwMode="auto">
          <a:xfrm>
            <a:off x="533400" y="4953000"/>
            <a:ext cx="1762125" cy="1724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2057400"/>
            <a:ext cx="8915400" cy="472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اسباب استخدام  هذه الطريقة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2800" b="0" i="0" u="none" strike="noStrike" kern="1200" cap="none" spc="0" normalizeH="0" baseline="0" noProof="0" dirty="0" smtClean="0">
                <a:ln>
                  <a:noFill/>
                </a:ln>
                <a:solidFill>
                  <a:schemeClr val="tx1"/>
                </a:solidFill>
                <a:effectLst/>
                <a:uLnTx/>
                <a:uFillTx/>
                <a:latin typeface="+mj-lt"/>
                <a:ea typeface="+mj-ea"/>
                <a:cs typeface="+mj-cs"/>
              </a:rPr>
              <a:t>1- عندما يكون المعد في مركز 4 فيقوم بالتحرك</a:t>
            </a:r>
            <a:r>
              <a:rPr kumimoji="0" lang="ar-IQ" sz="2800" b="0" i="0" u="none" strike="noStrike" kern="1200" cap="none" spc="0" normalizeH="0" noProof="0" dirty="0" smtClean="0">
                <a:ln>
                  <a:noFill/>
                </a:ln>
                <a:solidFill>
                  <a:schemeClr val="tx1"/>
                </a:solidFill>
                <a:effectLst/>
                <a:uLnTx/>
                <a:uFillTx/>
                <a:latin typeface="+mj-lt"/>
                <a:ea typeface="+mj-ea"/>
                <a:cs typeface="+mj-cs"/>
              </a:rPr>
              <a:t> الى مركز 3 او 2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baseline="0" dirty="0" smtClean="0">
                <a:latin typeface="+mj-lt"/>
                <a:ea typeface="+mj-ea"/>
                <a:cs typeface="+mj-cs"/>
              </a:rPr>
              <a:t>2-</a:t>
            </a:r>
            <a:r>
              <a:rPr lang="ar-IQ" sz="2800" dirty="0" smtClean="0">
                <a:latin typeface="+mj-lt"/>
                <a:ea typeface="+mj-ea"/>
                <a:cs typeface="+mj-cs"/>
              </a:rPr>
              <a:t> عندما يكون المعد في المنطقة الخلفية فيكون التحرك اضطراري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3- عندما يتحرك اللاعب المعد من مركز 1 او 6 او 5 الى المنطقة الامامية فانه بذلك قد أ-قام بتشكيل خطة هجوم مكونة من ثلاثة لاعبين بالخط الامامي مما يولد هجوم قوي ويكون فرصة لكسب نقطة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ب- يكون تطبيق الخطط على طول الشبكة .</a:t>
            </a:r>
          </a:p>
          <a:p>
            <a:pPr marL="0" marR="0" lvl="0" indent="0" algn="ct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ج- يولد صعوبة في تشكيل جدار صد مؤثر. </a:t>
            </a:r>
          </a:p>
          <a:p>
            <a:pPr lvl="0" algn="ctr">
              <a:spcBef>
                <a:spcPct val="0"/>
              </a:spcBef>
            </a:pPr>
            <a:r>
              <a:rPr lang="ar-IQ" sz="2800" dirty="0" smtClean="0">
                <a:latin typeface="+mj-lt"/>
                <a:ea typeface="+mj-ea"/>
                <a:cs typeface="+mj-cs"/>
              </a:rPr>
              <a:t> د-فرصة لاستغلال اللحظات المفاجئة على الخصم  .</a:t>
            </a:r>
          </a:p>
          <a:p>
            <a:pPr lvl="0" algn="ctr">
              <a:spcBef>
                <a:spcPct val="0"/>
              </a:spcBef>
            </a:pPr>
            <a:r>
              <a:rPr lang="ar-IQ" sz="2800" dirty="0" smtClean="0">
                <a:latin typeface="+mj-lt"/>
                <a:ea typeface="+mj-ea"/>
                <a:cs typeface="+mj-cs"/>
              </a:rPr>
              <a:t>هـ - يكون هناك استغلال تام لامكانيات اللاعبين المهاجمين .</a:t>
            </a:r>
          </a:p>
          <a:p>
            <a:pPr lvl="0" algn="ctr">
              <a:spcBef>
                <a:spcPct val="0"/>
              </a:spcBef>
            </a:pPr>
            <a:r>
              <a:rPr lang="ar-IQ" sz="2800" dirty="0" smtClean="0">
                <a:latin typeface="+mj-lt"/>
                <a:ea typeface="+mj-ea"/>
                <a:cs typeface="+mj-cs"/>
              </a:rPr>
              <a:t>و- يكون اظهار كافة مكنونات اللاعب المعد من خبرة وقوة وفطنة وذكاء</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ar-IQ" sz="28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Title 1"/>
          <p:cNvSpPr txBox="1">
            <a:spLocks/>
          </p:cNvSpPr>
          <p:nvPr/>
        </p:nvSpPr>
        <p:spPr>
          <a:xfrm>
            <a:off x="228600" y="762000"/>
            <a:ext cx="8686800" cy="9906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ar-IQ" sz="3600" dirty="0" smtClean="0">
                <a:latin typeface="+mj-lt"/>
                <a:ea typeface="+mj-ea"/>
                <a:cs typeface="+mj-cs"/>
              </a:rPr>
              <a:t>ثانيا : عملية الهجوم بواسطة اللاعب العداء </a:t>
            </a:r>
          </a:p>
          <a:p>
            <a:pPr algn="r">
              <a:spcBef>
                <a:spcPct val="0"/>
              </a:spcBef>
            </a:pPr>
            <a:r>
              <a:rPr lang="ar-IQ" sz="2800" dirty="0" smtClean="0">
                <a:latin typeface="+mj-lt"/>
                <a:ea typeface="+mj-ea"/>
                <a:cs typeface="+mj-cs"/>
              </a:rPr>
              <a:t>1-تستخدم للمستويات العالية   2- </a:t>
            </a:r>
            <a:r>
              <a:rPr lang="ar-IQ" sz="2800" dirty="0" smtClean="0"/>
              <a:t>وتحتاج الى لياقة بدنية عالية 3- واتقان اللاعبين مهارات تكتيكية متنوعة 4- التحمل تحت ظروف مختلفة ولطول فترة المباراة </a:t>
            </a:r>
            <a:r>
              <a:rPr lang="ar-IQ" sz="4400" dirty="0" smtClean="0"/>
              <a:t> </a:t>
            </a:r>
            <a:endParaRPr lang="en-GB" sz="4400" dirty="0" smtClean="0"/>
          </a:p>
          <a:p>
            <a:pPr marL="0" marR="0" lvl="0" indent="0" algn="r" defTabSz="914400" rtl="0" eaLnBrk="1" fontAlgn="auto" latinLnBrk="0" hangingPunct="1">
              <a:lnSpc>
                <a:spcPct val="100000"/>
              </a:lnSpc>
              <a:spcBef>
                <a:spcPct val="0"/>
              </a:spcBef>
              <a:spcAft>
                <a:spcPts val="0"/>
              </a:spcAft>
              <a:buClrTx/>
              <a:buSzTx/>
              <a:buFontTx/>
              <a:buNone/>
              <a:tabLst/>
              <a:defRPr/>
            </a:pPr>
            <a:r>
              <a:rPr lang="ar-IQ" sz="2800" dirty="0" smtClean="0">
                <a:latin typeface="+mj-lt"/>
                <a:ea typeface="+mj-ea"/>
                <a:cs typeface="+mj-cs"/>
              </a:rPr>
              <a:t> </a:t>
            </a:r>
          </a:p>
        </p:txBody>
      </p:sp>
      <p:sp>
        <p:nvSpPr>
          <p:cNvPr id="4" name="Rectangle 3"/>
          <p:cNvSpPr/>
          <p:nvPr/>
        </p:nvSpPr>
        <p:spPr>
          <a:xfrm>
            <a:off x="4371464" y="3244334"/>
            <a:ext cx="401072" cy="369332"/>
          </a:xfrm>
          <a:prstGeom prst="rect">
            <a:avLst/>
          </a:prstGeom>
        </p:spPr>
        <p:txBody>
          <a:bodyPr wrap="none">
            <a:spAutoFit/>
          </a:bodyPr>
          <a:lstStyle/>
          <a:p>
            <a:r>
              <a:rPr lang="ar-IQ" dirty="0" smtClean="0"/>
              <a:t>هـ </a:t>
            </a:r>
            <a:endParaRPr lang="en-GB" dirty="0"/>
          </a:p>
        </p:txBody>
      </p:sp>
      <p:pic>
        <p:nvPicPr>
          <p:cNvPr id="5" name="Picture 7" descr="Gif0405_036"/>
          <p:cNvPicPr>
            <a:picLocks noChangeAspect="1" noChangeArrowheads="1" noCrop="1"/>
          </p:cNvPicPr>
          <p:nvPr/>
        </p:nvPicPr>
        <p:blipFill>
          <a:blip r:embed="rId2" cstate="print"/>
          <a:srcRect/>
          <a:stretch>
            <a:fillRect/>
          </a:stretch>
        </p:blipFill>
        <p:spPr bwMode="auto">
          <a:xfrm>
            <a:off x="7315200" y="3962400"/>
            <a:ext cx="1238250" cy="1238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مساوئ طريقة عملية الهجوم بواسطة اللاعب العداء </a:t>
            </a:r>
            <a:endParaRPr lang="en-GB" dirty="0"/>
          </a:p>
        </p:txBody>
      </p:sp>
      <p:sp>
        <p:nvSpPr>
          <p:cNvPr id="3" name="Content Placeholder 2"/>
          <p:cNvSpPr>
            <a:spLocks noGrp="1"/>
          </p:cNvSpPr>
          <p:nvPr>
            <p:ph idx="1"/>
          </p:nvPr>
        </p:nvSpPr>
        <p:spPr/>
        <p:txBody>
          <a:bodyPr/>
          <a:lstStyle/>
          <a:p>
            <a:pPr algn="r" rtl="1"/>
            <a:r>
              <a:rPr lang="ar-IQ" dirty="0" smtClean="0"/>
              <a:t>1- ان ترك اللاعب المعد لمركزه يولد ضعف في عملية تغطية المنطقة الخلفية .</a:t>
            </a:r>
          </a:p>
          <a:p>
            <a:pPr algn="r" rtl="1"/>
            <a:r>
              <a:rPr lang="ar-IQ" dirty="0" smtClean="0"/>
              <a:t>2- نجاح عملية الاعداد يتوقف على عملية استقبال الارسال .</a:t>
            </a:r>
          </a:p>
          <a:p>
            <a:pPr algn="r" rtl="1"/>
            <a:r>
              <a:rPr lang="ar-IQ" dirty="0" smtClean="0"/>
              <a:t>3- لايحق للاعب الخلفي اجراء جدار الصد المكتمل قانونا او اداء ضربة هجومية والكرة اعلى من الحافة العليا للشبكة </a:t>
            </a:r>
          </a:p>
          <a:p>
            <a:pPr algn="r" rtl="1"/>
            <a:r>
              <a:rPr lang="ar-IQ" dirty="0" smtClean="0"/>
              <a:t>4- ان وقوف اللاعب المعد خلف المهاجم يولد عائق لحركة المهاجم .</a:t>
            </a:r>
          </a:p>
        </p:txBody>
      </p:sp>
      <p:pic>
        <p:nvPicPr>
          <p:cNvPr id="4" name="Picture 5"/>
          <p:cNvPicPr>
            <a:picLocks noChangeAspect="1" noChangeArrowheads="1"/>
          </p:cNvPicPr>
          <p:nvPr/>
        </p:nvPicPr>
        <p:blipFill>
          <a:blip r:embed="rId2" cstate="print"/>
          <a:srcRect/>
          <a:stretch>
            <a:fillRect/>
          </a:stretch>
        </p:blipFill>
        <p:spPr bwMode="auto">
          <a:xfrm>
            <a:off x="228600" y="1600200"/>
            <a:ext cx="762000" cy="4152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09600"/>
            <a:ext cx="6477000" cy="707886"/>
          </a:xfrm>
          <a:prstGeom prst="rect">
            <a:avLst/>
          </a:prstGeom>
        </p:spPr>
        <p:txBody>
          <a:bodyPr wrap="square">
            <a:spAutoFit/>
          </a:bodyPr>
          <a:lstStyle/>
          <a:p>
            <a:r>
              <a:rPr lang="ar-IQ" sz="4000" dirty="0" smtClean="0"/>
              <a:t>3- عملية الهجوم من التمريرة الاولى </a:t>
            </a:r>
            <a:endParaRPr lang="en-GB" sz="4000" dirty="0"/>
          </a:p>
        </p:txBody>
      </p:sp>
      <p:sp>
        <p:nvSpPr>
          <p:cNvPr id="3" name="Rectangle 2"/>
          <p:cNvSpPr/>
          <p:nvPr/>
        </p:nvSpPr>
        <p:spPr>
          <a:xfrm>
            <a:off x="152400" y="1295400"/>
            <a:ext cx="8686800" cy="5509200"/>
          </a:xfrm>
          <a:prstGeom prst="rect">
            <a:avLst/>
          </a:prstGeom>
        </p:spPr>
        <p:txBody>
          <a:bodyPr wrap="square">
            <a:spAutoFit/>
          </a:bodyPr>
          <a:lstStyle/>
          <a:p>
            <a:pPr algn="r" rtl="1"/>
            <a:r>
              <a:rPr lang="ar-IQ" sz="3200" dirty="0" smtClean="0"/>
              <a:t>1- يعني اعداد الكرة من اللمسة الاولى واعدادها للضرب الساحق واستغلال عنصر المفاجأة وقبل ان يأخذو لاعبو الخصم المواقع الدفاعية لهم في الساحة وعلى الشبكة .</a:t>
            </a:r>
          </a:p>
          <a:p>
            <a:pPr algn="r" rtl="1"/>
            <a:r>
              <a:rPr lang="ar-IQ" sz="3200" dirty="0" smtClean="0"/>
              <a:t>2- في حالة الاعداد غير جيد يمكن للاعب الذي يقوم بعملية الهجوم ان يقوم باعداد الكرة مرة اخرى للاعب اخر .</a:t>
            </a:r>
          </a:p>
          <a:p>
            <a:pPr algn="r" rtl="1"/>
            <a:r>
              <a:rPr lang="ar-IQ" sz="3200" dirty="0" smtClean="0"/>
              <a:t>3- هذا النوع من الاعداد لايخلو من الخطر لانه لا توجد قاعدة ثابتة تحدد متى والى اين يجب توجيه الكرة وماهي التشكيلة المناسبة للتغطية .</a:t>
            </a:r>
          </a:p>
          <a:p>
            <a:pPr algn="r" rtl="1"/>
            <a:r>
              <a:rPr lang="ar-IQ" sz="3200" dirty="0" smtClean="0"/>
              <a:t>((( يعني تلعب الظروف(المناسبة) للفريق المهاجم واعتماد مدى الفوضى وعدم الاستقرار للفريق الاخر على نجاحه))))</a:t>
            </a:r>
          </a:p>
          <a:p>
            <a:pPr algn="r" rtl="1"/>
            <a:endParaRPr lang="en-GB"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lgn="r" rtl="1"/>
            <a:r>
              <a:rPr lang="ar-IQ" sz="3200" dirty="0" smtClean="0">
                <a:solidFill>
                  <a:srgbClr val="FF0000"/>
                </a:solidFill>
              </a:rPr>
              <a:t>لانجاح هذا النوع من الهجوم يجب :</a:t>
            </a:r>
          </a:p>
          <a:p>
            <a:pPr algn="r" rtl="1"/>
            <a:r>
              <a:rPr lang="ar-IQ" sz="3200" dirty="0" smtClean="0"/>
              <a:t>1- ان يكون الاعداد على درجة عالية من الدقة .</a:t>
            </a:r>
          </a:p>
          <a:p>
            <a:pPr algn="r" rtl="1"/>
            <a:r>
              <a:rPr lang="ar-IQ" sz="3200" dirty="0" smtClean="0"/>
              <a:t>2- يجب ان يتصف اللاعب الذي يقوم بالضرب الساحق بالمهارات التكتيكية العالية .</a:t>
            </a:r>
          </a:p>
          <a:p>
            <a:pPr algn="r" rtl="1"/>
            <a:r>
              <a:rPr lang="ar-IQ" sz="3200" dirty="0" smtClean="0"/>
              <a:t>3- يجب ان يتم الاعداد باليدين من فوق الراس . وتجنب الاعداد بالذراعين من اسفل وذلك لصعوبة الاعداد بدقة عالية وتتم في الحالات الاضطرارية او قدوم الكرة بصورة سريعة في استقبال الارسال .</a:t>
            </a:r>
          </a:p>
          <a:p>
            <a:pPr algn="r" rtl="1"/>
            <a:r>
              <a:rPr lang="ar-IQ" sz="3200" dirty="0" smtClean="0"/>
              <a:t>4- يجب ان يمتلك اللاعبون اللياقة البدنية العالية والتكنيك الجيد في اداء المهارات المختلفة .</a:t>
            </a:r>
          </a:p>
          <a:p>
            <a:pPr algn="r" rtl="1"/>
            <a:r>
              <a:rPr lang="ar-IQ" sz="3200" dirty="0" smtClean="0"/>
              <a:t>((ان الهدف من القيام بهذا النوع من الهجوم هو تهيأة اللاعب المهاجم للقيام بعملية الضرب الساحق دون ان يستطيعو لاعبو الخصم من تكوين جدار صد فعال ))). </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805</Words>
  <Application>Microsoft Office PowerPoint</Application>
  <PresentationFormat>عرض على الشاشة (3:4)‏</PresentationFormat>
  <Paragraphs>56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انواع الخطط الهجومية </vt:lpstr>
      <vt:lpstr>عرض تقديمي في PowerPoint</vt:lpstr>
      <vt:lpstr>عرض تقديمي في PowerPoint</vt:lpstr>
      <vt:lpstr>عرض تقديمي في PowerPoint</vt:lpstr>
      <vt:lpstr>عرض تقديمي في PowerPoint</vt:lpstr>
      <vt:lpstr>عرض تقديمي في PowerPoint</vt:lpstr>
      <vt:lpstr>مساوئ طريقة عملية الهجوم بواسطة اللاعب العداء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DR.Ahmed Saker 2o1O</cp:lastModifiedBy>
  <cp:revision>35</cp:revision>
  <dcterms:created xsi:type="dcterms:W3CDTF">2006-08-16T00:00:00Z</dcterms:created>
  <dcterms:modified xsi:type="dcterms:W3CDTF">2018-12-13T21:19:14Z</dcterms:modified>
</cp:coreProperties>
</file>